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60" r:id="rId15"/>
    <p:sldId id="258" r:id="rId16"/>
    <p:sldId id="276" r:id="rId17"/>
    <p:sldId id="277" r:id="rId18"/>
    <p:sldId id="278" r:id="rId19"/>
    <p:sldId id="279" r:id="rId20"/>
    <p:sldId id="280" r:id="rId21"/>
    <p:sldId id="281" r:id="rId22"/>
    <p:sldId id="274" r:id="rId23"/>
    <p:sldId id="27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1F21A"/>
    <a:srgbClr val="FF3300"/>
    <a:srgbClr val="91F54D"/>
    <a:srgbClr val="FFFF99"/>
    <a:srgbClr val="FFFFCC"/>
    <a:srgbClr val="43FB96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2.gstatic.com/images?q=tbn:ANd9GcQNXT22Hk3VzOHuFUcmfg3SqY008xYc5Zv-EQUVe6sTIv693Qeix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3984"/>
            <a:ext cx="2232248" cy="27875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7010400" y="6597650"/>
            <a:ext cx="2133600" cy="365125"/>
          </a:xfrm>
        </p:spPr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ru-RU"/>
              <a:t>Есмагулова</a:t>
            </a:r>
            <a:r>
              <a:rPr lang="ru-RU"/>
              <a:t> Г. С.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9F54A-9B6A-4254-B726-ED2B642C5A94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Есмагулова Г. С.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FB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2A903B-700C-44CB-843C-182E8AE977F0}" type="datetimeFigureOut">
              <a:rPr lang="ru-RU"/>
              <a:pPr>
                <a:defRPr/>
              </a:pPr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535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Есмагулова</a:t>
            </a:r>
            <a:r>
              <a:rPr lang="ru-RU"/>
              <a:t> Г. С.</a:t>
            </a: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88640"/>
            <a:ext cx="8640960" cy="6480720"/>
          </a:xfrm>
          <a:prstGeom prst="roundRect">
            <a:avLst/>
          </a:prstGeom>
          <a:gradFill>
            <a:gsLst>
              <a:gs pos="0">
                <a:srgbClr val="03D4A8">
                  <a:alpha val="47000"/>
                  <a:lumMod val="89000"/>
                  <a:lumOff val="11000"/>
                </a:srgbClr>
              </a:gs>
              <a:gs pos="25000">
                <a:srgbClr val="43FB96"/>
              </a:gs>
              <a:gs pos="75000">
                <a:srgbClr val="43FB96"/>
              </a:gs>
              <a:gs pos="100000">
                <a:srgbClr val="00F26D">
                  <a:alpha val="84000"/>
                  <a:lumMod val="100000"/>
                </a:srgbClr>
              </a:gs>
            </a:gsLst>
            <a:lin ang="5400000" scaled="0"/>
          </a:gradFill>
          <a:ln>
            <a:solidFill>
              <a:srgbClr val="FB2539"/>
            </a:solidFill>
          </a:ln>
          <a:effectLst>
            <a:glow rad="254000">
              <a:srgbClr val="FF0000">
                <a:alpha val="5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4" name="Picture 2" descr="BIBLIOTE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4883150"/>
            <a:ext cx="14224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3" descr="mir_skaz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225" y="4868863"/>
            <a:ext cx="1390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ob.psj.ru/saver_national/" TargetMode="External"/><Relationship Id="rId2" Type="http://schemas.openxmlformats.org/officeDocument/2006/relationships/hyperlink" Target="http://www.google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" TargetMode="External"/><Relationship Id="rId4" Type="http://schemas.openxmlformats.org/officeDocument/2006/relationships/hyperlink" Target="http://audioskazki.net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scowwriters.ru/" TargetMode="External"/><Relationship Id="rId3" Type="http://schemas.openxmlformats.org/officeDocument/2006/relationships/hyperlink" Target="http://audioskazki.net/" TargetMode="External"/><Relationship Id="rId7" Type="http://schemas.openxmlformats.org/officeDocument/2006/relationships/hyperlink" Target="http://ru.wikipedia.org/" TargetMode="External"/><Relationship Id="rId2" Type="http://schemas.openxmlformats.org/officeDocument/2006/relationships/hyperlink" Target="http://psylist.net/pedagogi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b.psj.ru/saver_national/" TargetMode="External"/><Relationship Id="rId5" Type="http://schemas.openxmlformats.org/officeDocument/2006/relationships/hyperlink" Target="http://www.kotmurr.spb.ru/" TargetMode="External"/><Relationship Id="rId4" Type="http://schemas.openxmlformats.org/officeDocument/2006/relationships/hyperlink" Target="http://www.detskiysad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528072" y="2132856"/>
            <a:ext cx="8636496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3300"/>
                </a:solidFill>
              </a:rPr>
              <a:t>К. Д. Ушинский –</a:t>
            </a:r>
            <a:br>
              <a:rPr lang="ru-RU" sz="4800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3300"/>
                </a:solidFill>
              </a:rPr>
            </a:br>
            <a:r>
              <a:rPr lang="ru-RU" sz="4800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3300"/>
                </a:solidFill>
              </a:rPr>
              <a:t>педагог и детский писатель</a:t>
            </a:r>
            <a:endParaRPr lang="ru-RU" sz="4800" b="1" i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3300"/>
              </a:solidFill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908175" y="4724400"/>
            <a:ext cx="5327650" cy="17526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endParaRPr lang="ru-RU" sz="1600" dirty="0"/>
          </a:p>
        </p:txBody>
      </p:sp>
      <p:pic>
        <p:nvPicPr>
          <p:cNvPr id="1026" name="Picture 2" descr="http://pedsovet.su/_pu/20/45926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664"/>
            <a:ext cx="1584176" cy="1188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айт для учител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2144" y="404664"/>
            <a:ext cx="2358044" cy="117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http://t2.gstatic.com/images?q=tbn:ANd9GcQx7L3LbXdotm4oBAwINiBHtpy5y_RmQcn_wPf4F2NakEAq2T3uu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00910">
            <a:off x="1422082" y="2780523"/>
            <a:ext cx="2584571" cy="3388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3276600" y="1181100"/>
            <a:ext cx="5543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i="1"/>
              <a:t> </a:t>
            </a:r>
            <a:endParaRPr lang="ru-RU" sz="2400" b="1" i="1"/>
          </a:p>
        </p:txBody>
      </p:sp>
      <p:pic>
        <p:nvPicPr>
          <p:cNvPr id="7" name="Содержимое 6" descr="портрет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33226" y="476672"/>
            <a:ext cx="2161026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54560" y="188640"/>
            <a:ext cx="67606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3300"/>
                </a:solidFill>
                <a:latin typeface="+mn-lt"/>
                <a:cs typeface="+mn-cs"/>
              </a:rPr>
              <a:t>К. Д. Ушинский  для детей</a:t>
            </a:r>
            <a:endParaRPr lang="ru-RU" sz="4400" dirty="0">
              <a:latin typeface="+mn-lt"/>
              <a:cs typeface="+mn-cs"/>
            </a:endParaRPr>
          </a:p>
        </p:txBody>
      </p:sp>
      <p:pic>
        <p:nvPicPr>
          <p:cNvPr id="13320" name="Picture 8" descr="http://t3.gstatic.com/images?q=tbn:ANd9GcSjvnHphCnzHRvoNp1ejpS7u0sKxP6yM_dBlpziUXnWORXaAi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98804"/>
            <a:ext cx="2448289" cy="3783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t3.gstatic.com/images?q=tbn:ANd9GcSwQZ6tuh5rrn4psYWl0lLjS2WlmHdhDMQBdopQWlrAyk6NX46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27332">
            <a:off x="6147433" y="931090"/>
            <a:ext cx="2352461" cy="3740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700338" y="869950"/>
            <a:ext cx="55435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i="1"/>
              <a:t> Ворон и сорока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8121" y="188639"/>
            <a:ext cx="67606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3300"/>
                </a:solidFill>
                <a:latin typeface="+mn-lt"/>
                <a:cs typeface="+mn-cs"/>
              </a:rPr>
              <a:t>К. Д. Ушинский  для детей</a:t>
            </a:r>
            <a:endParaRPr lang="ru-RU" sz="4400" dirty="0">
              <a:latin typeface="+mn-lt"/>
              <a:cs typeface="+mn-cs"/>
            </a:endParaRPr>
          </a:p>
        </p:txBody>
      </p:sp>
      <p:pic>
        <p:nvPicPr>
          <p:cNvPr id="18436" name="Picture 4" descr="http://audioskazki.net/wp-content/gallery/ushinskiy/detyam/p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04822"/>
            <a:ext cx="3816424" cy="2282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42988" y="1484313"/>
            <a:ext cx="72009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Пёстрая сорока прыгала по веткам дерева и без умолку болтала, а ворон сидел молча.</a:t>
            </a:r>
            <a:br>
              <a:rPr lang="ru-RU" sz="2400" b="1" i="1"/>
            </a:br>
            <a:r>
              <a:rPr lang="ru-RU" sz="2400" b="1" i="1"/>
              <a:t>— Что же ты молчишь, куманёк, или ты не веришь тому, что я тебе рассказываю? — спросила, наконец, сорока.</a:t>
            </a:r>
            <a:br>
              <a:rPr lang="ru-RU" sz="2400" b="1" i="1"/>
            </a:br>
            <a:r>
              <a:rPr lang="ru-RU" sz="2400" b="1" i="1"/>
              <a:t>— Плохо верю, кумушка, — отвечал ворон, —кто так много болтает, как ты, тот, наверно, много врёт!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3276600" y="1181100"/>
            <a:ext cx="5543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i="1"/>
              <a:t> </a:t>
            </a:r>
            <a:endParaRPr lang="ru-RU" sz="2400" b="1" i="1"/>
          </a:p>
        </p:txBody>
      </p:sp>
      <p:sp>
        <p:nvSpPr>
          <p:cNvPr id="4" name="Прямоугольник 3"/>
          <p:cNvSpPr/>
          <p:nvPr/>
        </p:nvSpPr>
        <p:spPr>
          <a:xfrm>
            <a:off x="1754560" y="188640"/>
            <a:ext cx="67606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3300"/>
                </a:solidFill>
                <a:latin typeface="+mn-lt"/>
                <a:cs typeface="+mn-cs"/>
              </a:rPr>
              <a:t>К. Д. Ушинский  для детей</a:t>
            </a:r>
            <a:endParaRPr lang="ru-RU" sz="4400" dirty="0">
              <a:latin typeface="+mn-lt"/>
              <a:cs typeface="+mn-cs"/>
            </a:endParaRPr>
          </a:p>
        </p:txBody>
      </p:sp>
      <p:pic>
        <p:nvPicPr>
          <p:cNvPr id="17410" name="Picture 2" descr="http://audioskazki.net/wp-content/gallery/ushinskiy/detyam/p00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4" t="5276" b="7422"/>
          <a:stretch/>
        </p:blipFill>
        <p:spPr bwMode="auto">
          <a:xfrm>
            <a:off x="2915816" y="4399090"/>
            <a:ext cx="3240664" cy="2137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82925" y="819150"/>
            <a:ext cx="4103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/>
              <a:t>Гусь и журавль.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49263" y="1352550"/>
            <a:ext cx="85693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Плавает гусь по пруду и громко разговаривает сам с собою:</a:t>
            </a:r>
            <a:br>
              <a:rPr lang="ru-RU" sz="2400" b="1" i="1"/>
            </a:br>
            <a:r>
              <a:rPr lang="ru-RU" sz="2400" b="1" i="1"/>
              <a:t>— Какая я, право, удивительная птица! И хожу-то я по земле, и плаваю-то по воде, и летаю по воздуху: нет другой такой птицы на свете! Я всем птицам царь!</a:t>
            </a:r>
            <a:br>
              <a:rPr lang="ru-RU" sz="2400" b="1" i="1"/>
            </a:br>
            <a:r>
              <a:rPr lang="ru-RU" sz="2400" b="1" i="1"/>
              <a:t>Подслушал гуся журавль и говорит ему:</a:t>
            </a:r>
            <a:br>
              <a:rPr lang="ru-RU" sz="2400" b="1" i="1"/>
            </a:br>
            <a:r>
              <a:rPr lang="ru-RU" sz="2400" b="1" i="1"/>
              <a:t>— Глупая ты птица, гусь! Ну, можешь ли ты плавать, как щука, бегать, как олень, или летать, как орёл? Лучше знать что-нибудь одно, да хорошо, чем все, да плохо.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2771775" y="958850"/>
            <a:ext cx="5472113" cy="1677988"/>
          </a:xfrm>
          <a:prstGeom prst="horizontalScroll">
            <a:avLst/>
          </a:prstGeom>
          <a:solidFill>
            <a:srgbClr val="91F54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Содержимое 6" descr="портрет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33226" y="860714"/>
            <a:ext cx="1975806" cy="28309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99592" y="188640"/>
            <a:ext cx="76703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3300"/>
                </a:solidFill>
                <a:latin typeface="+mn-lt"/>
                <a:cs typeface="+mn-cs"/>
              </a:rPr>
              <a:t>Мудрые мысли от Ушинского</a:t>
            </a:r>
            <a:endParaRPr lang="ru-RU" sz="4400" dirty="0">
              <a:latin typeface="+mn-lt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27350" y="1209675"/>
            <a:ext cx="51736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/>
              <a:t>«необходимым условием правильного развития человека является ТРУД» 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1908175" y="3141663"/>
            <a:ext cx="5040313" cy="1389062"/>
          </a:xfrm>
          <a:prstGeom prst="horizontalScroll">
            <a:avLst/>
          </a:prstGeom>
          <a:solidFill>
            <a:srgbClr val="91F54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  «учение есть труд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                               труд серьёзный»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2384425" y="4797425"/>
            <a:ext cx="4702175" cy="1368425"/>
          </a:xfrm>
          <a:prstGeom prst="horizontalScroll">
            <a:avLst/>
          </a:prstGeom>
          <a:solidFill>
            <a:srgbClr val="91F54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«Трудолюбие – основа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                       счастья человека»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14274"/>
            <a:ext cx="7704856" cy="922114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3300"/>
                </a:solidFill>
              </a:rPr>
              <a:t>К. Д. Ушинский в памяти </a:t>
            </a:r>
            <a:br>
              <a:rPr lang="ru-RU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3300"/>
                </a:solidFill>
              </a:rPr>
            </a:br>
            <a:r>
              <a:rPr lang="ru-RU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3300"/>
                </a:solidFill>
              </a:rPr>
              <a:t>                                 многих народов</a:t>
            </a:r>
            <a:endParaRPr lang="ru-RU" b="1" i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3300"/>
              </a:solidFill>
            </a:endParaRP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2339975" y="981075"/>
            <a:ext cx="6480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i="1"/>
              <a:t> </a:t>
            </a:r>
            <a:endParaRPr lang="ru-RU" sz="2400" b="1" i="1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348038" y="1700213"/>
            <a:ext cx="53641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/>
              <a:t>           Многие народы с глубоким уважением относятся к памяти великого русского педагога. Ряду учебных заведений присвоено имя Ушинского, учреждены стипендии его имени.</a:t>
            </a:r>
          </a:p>
        </p:txBody>
      </p:sp>
      <p:pic>
        <p:nvPicPr>
          <p:cNvPr id="11266" name="Picture 2" descr="http://t1.gstatic.com/images?q=tbn:ANd9GcQrOMdYPsTM5ypx2dH0FVICzTS-CEPYanmpOu-G-MDpP_BSVSgh"/>
          <p:cNvPicPr>
            <a:picLocks noChangeAspect="1" noChangeArrowheads="1"/>
          </p:cNvPicPr>
          <p:nvPr/>
        </p:nvPicPr>
        <p:blipFill>
          <a:blip r:embed="rId2" cstate="print"/>
          <a:srcRect r="54219"/>
          <a:stretch>
            <a:fillRect/>
          </a:stretch>
        </p:blipFill>
        <p:spPr bwMode="auto">
          <a:xfrm>
            <a:off x="471488" y="1330325"/>
            <a:ext cx="2732087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619250" y="4221163"/>
            <a:ext cx="57467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/>
              <a:t>За выдающиеся педагогические труды и заслуги в области воспитания и образования лучшие учителя, ученые и общественные деятели награждаются </a:t>
            </a:r>
          </a:p>
          <a:p>
            <a:pPr algn="just"/>
            <a:r>
              <a:rPr lang="ru-RU" sz="2400" b="1" i="1"/>
              <a:t>              МЕДАЛЬЮ УШИНСКОГО.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619250" y="3862388"/>
            <a:ext cx="5761038" cy="2590800"/>
          </a:xfrm>
          <a:prstGeom prst="horizontalScroll">
            <a:avLst/>
          </a:prstGeom>
          <a:solidFill>
            <a:srgbClr val="71F21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748" y="53752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К. Д. Ушинский в памяти народов</a:t>
            </a:r>
            <a:endParaRPr lang="ru-RU" b="1" i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33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6" name="Picture 4" descr="http://t2.gstatic.com/images?q=tbn:ANd9GcRnPmwHKSScJmotD2gaV6u90u7vRFOGdV4zAll03A172K-CZVBN1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94377"/>
            <a:ext cx="2010633" cy="2694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042988" y="1628775"/>
            <a:ext cx="46815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/>
              <a:t>К. Д. Ушинский за свою короткую жизнь – 47 лет - сделал очень много. Он осуществил свою юношескую мечту, записанную в дневнике: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08175" y="4249738"/>
            <a:ext cx="54737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latin typeface="Monotype Corsiva" pitchFamily="66" charset="0"/>
              </a:rPr>
              <a:t>«Сделать как можно более пользы моему отечеству - вот единственная цель моей жизни, и к ней-то я должен направлять все свои способности».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Скачать книгу: Книга Два плуг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6672"/>
            <a:ext cx="4680520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Плуг</a:t>
            </a:r>
            <a:endParaRPr lang="ru-RU" dirty="0"/>
          </a:p>
        </p:txBody>
      </p:sp>
      <p:pic>
        <p:nvPicPr>
          <p:cNvPr id="22530" name="Picture 2" descr="https://im0-tub-ru.yandex.net/i?id=9e360c3bbcc3cae3ce9f5b4cc74bf492&amp;n=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5112568" cy="2880320"/>
          </a:xfrm>
          <a:prstGeom prst="rect">
            <a:avLst/>
          </a:prstGeom>
          <a:noFill/>
        </p:spPr>
      </p:pic>
      <p:pic>
        <p:nvPicPr>
          <p:cNvPr id="22532" name="Picture 4" descr="http://agro-russia.com/imgs/board/5/407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73016"/>
            <a:ext cx="4464496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Земледелец </a:t>
            </a:r>
            <a:endParaRPr lang="ru-RU" dirty="0"/>
          </a:p>
        </p:txBody>
      </p:sp>
      <p:pic>
        <p:nvPicPr>
          <p:cNvPr id="21508" name="Picture 4" descr="http://www.psihologion.ru/upload/userfiles/images/801440011fb6116194ea52febcbde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71600"/>
            <a:ext cx="8280920" cy="5153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Земледелец</a:t>
            </a:r>
            <a:endParaRPr lang="ru-RU" dirty="0"/>
          </a:p>
        </p:txBody>
      </p:sp>
      <p:pic>
        <p:nvPicPr>
          <p:cNvPr id="26626" name="Picture 2" descr="http://tractor-xtz.ru/data/multimedia/gallery/klassicheskaya/otvalnaya-vspa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992888" cy="497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2627313" y="668338"/>
            <a:ext cx="6192837" cy="4848225"/>
          </a:xfrm>
          <a:prstGeom prst="horizontalScroll">
            <a:avLst/>
          </a:prstGeom>
          <a:solidFill>
            <a:srgbClr val="43FB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 descr="http://t2.gstatic.com/images?q=tbn:ANd9GcQNXT22Hk3VzOHuFUcmfg3SqY008xYc5Zv-EQUVe6sTIv693Qeix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1030"/>
            <a:ext cx="2811181" cy="35104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276600" y="1181100"/>
            <a:ext cx="55435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i="1"/>
              <a:t> </a:t>
            </a:r>
            <a:r>
              <a:rPr lang="ru-RU" sz="2400" b="1" i="1"/>
              <a:t>В 1824 году 2 марта, в Туле, в семье  Ушинских родился сын, прославивший фамилию – Константин Дмитриевич. Ласково  приняла    его жизнь. Ни строгих взысканий, ни домашних дрязг, ни нужды не испытал он в детстве. Особенно счастливо провел маленький Ушинский первые одиннадцать лет своего детства, пока была жива его мать.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379983"/>
            <a:ext cx="66165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3300"/>
                </a:solidFill>
                <a:latin typeface="+mn-lt"/>
                <a:cs typeface="+mn-cs"/>
              </a:rPr>
              <a:t>Детство К. Д. Ушинского</a:t>
            </a:r>
            <a:endParaRPr lang="ru-RU" sz="4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www.bovian.ru/mashins/1_016_kp_20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09600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bayimages.net/images/26k/rusted-plough-at-pierce-point-ranch-25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Источники иллюстраций: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2275" y="1268413"/>
            <a:ext cx="4476750" cy="2216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n-lt"/>
                <a:cs typeface="+mn-cs"/>
                <a:hlinkClick r:id="rId2"/>
              </a:rPr>
              <a:t>http://</a:t>
            </a:r>
            <a:r>
              <a:rPr lang="en-US" sz="2400" dirty="0">
                <a:latin typeface="+mn-lt"/>
                <a:cs typeface="+mn-cs"/>
                <a:hlinkClick r:id="rId2"/>
              </a:rPr>
              <a:t>www.google.ru</a:t>
            </a:r>
            <a:endParaRPr lang="ru-RU" sz="2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0000FF"/>
                </a:solidFill>
                <a:latin typeface="+mn-lt"/>
                <a:cs typeface="+mn-cs"/>
                <a:hlinkClick r:id="rId3"/>
              </a:rPr>
              <a:t>http://ob.psj.ru/saver_national</a:t>
            </a:r>
            <a:r>
              <a:rPr lang="ru-RU" sz="2400" dirty="0">
                <a:solidFill>
                  <a:srgbClr val="0000FF"/>
                </a:solidFill>
                <a:latin typeface="+mn-lt"/>
                <a:cs typeface="+mn-cs"/>
                <a:hlinkClick r:id="rId3"/>
              </a:rPr>
              <a:t>/</a:t>
            </a:r>
            <a:endParaRPr lang="ru-RU" sz="240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u="sng" dirty="0">
                <a:latin typeface="+mn-lt"/>
                <a:cs typeface="+mn-cs"/>
                <a:hlinkClick r:id="rId4"/>
              </a:rPr>
              <a:t>http://audioskazki.net</a:t>
            </a:r>
            <a:r>
              <a:rPr lang="ru-RU" sz="2400" u="sng" dirty="0">
                <a:latin typeface="+mn-lt"/>
                <a:cs typeface="+mn-cs"/>
                <a:hlinkClick r:id="rId4"/>
              </a:rPr>
              <a:t>/</a:t>
            </a:r>
            <a:endParaRPr lang="ru-RU" sz="2400" u="sng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n-lt"/>
                <a:cs typeface="+mn-cs"/>
                <a:hlinkClick r:id="rId5"/>
              </a:rPr>
              <a:t>http://ru.wikipedia.org</a:t>
            </a:r>
            <a:endParaRPr lang="ru-RU" sz="2400" u="sng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>
              <a:solidFill>
                <a:srgbClr val="0000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Источники текстовой информации:</a:t>
            </a: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1187450" y="1268413"/>
            <a:ext cx="698500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400" u="sng"/>
              <a:t>С. В. Кузнецова, Е. В. Тимошкина Литературное чтение. Методическое пособие «Алматы к</a:t>
            </a:r>
            <a:r>
              <a:rPr lang="kk-KZ" sz="2400" u="sng"/>
              <a:t>і</a:t>
            </a:r>
            <a:r>
              <a:rPr lang="ru-RU" sz="2400" u="sng"/>
              <a:t>тап баспасы 2009» 2 класс</a:t>
            </a:r>
            <a:endParaRPr lang="ru-RU" sz="2400"/>
          </a:p>
          <a:p>
            <a:pPr marL="285750" indent="-285750">
              <a:buFont typeface="Arial" charset="0"/>
              <a:buChar char="•"/>
            </a:pPr>
            <a:r>
              <a:rPr lang="ru-RU" sz="2400" u="sng">
                <a:hlinkClick r:id="rId2"/>
              </a:rPr>
              <a:t>http://psylist.net/pedagogika</a:t>
            </a:r>
            <a:r>
              <a:rPr lang="ru-RU" sz="2400"/>
              <a:t> 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 u="sng">
                <a:solidFill>
                  <a:srgbClr val="0000FF"/>
                </a:solidFill>
              </a:rPr>
              <a:t>http://www.prioslav.ru.</a:t>
            </a:r>
            <a:endParaRPr lang="ru-RU" sz="2400" u="sng">
              <a:solidFill>
                <a:srgbClr val="0000FF"/>
              </a:solidFill>
              <a:hlinkClick r:id="rId3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2400" u="sng">
                <a:hlinkClick r:id="rId3"/>
              </a:rPr>
              <a:t>http://audioskazki.net/</a:t>
            </a:r>
            <a:endParaRPr lang="ru-RU" sz="2400" u="sng"/>
          </a:p>
          <a:p>
            <a:pPr marL="285750" indent="-285750">
              <a:buFont typeface="Arial" charset="0"/>
              <a:buChar char="•"/>
            </a:pPr>
            <a:r>
              <a:rPr lang="ru-RU" sz="2400" u="sng">
                <a:hlinkClick r:id="rId4"/>
              </a:rPr>
              <a:t>http://www.detskiysad.ru</a:t>
            </a:r>
            <a:endParaRPr lang="ru-RU" sz="2400"/>
          </a:p>
          <a:p>
            <a:pPr marL="285750" indent="-285750">
              <a:buFont typeface="Arial" charset="0"/>
              <a:buChar char="•"/>
            </a:pPr>
            <a:r>
              <a:rPr lang="ru-RU" sz="2400" u="sng">
                <a:solidFill>
                  <a:srgbClr val="0000FF"/>
                </a:solidFill>
                <a:hlinkClick r:id="rId5"/>
              </a:rPr>
              <a:t>http://www.kotmurr.spb.ru</a:t>
            </a:r>
            <a:endParaRPr lang="ru-RU" sz="2400" u="sng">
              <a:solidFill>
                <a:srgbClr val="0000FF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2400">
                <a:solidFill>
                  <a:srgbClr val="0000FF"/>
                </a:solidFill>
                <a:hlinkClick r:id="rId6"/>
              </a:rPr>
              <a:t>http://ob.psj.ru/saver_national/</a:t>
            </a:r>
            <a:endParaRPr lang="ru-RU" sz="2400">
              <a:solidFill>
                <a:srgbClr val="0000FF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>
                <a:hlinkClick r:id="rId7"/>
              </a:rPr>
              <a:t>http://ru.wikipedia.org</a:t>
            </a:r>
            <a:endParaRPr lang="ru-RU" sz="2400">
              <a:solidFill>
                <a:srgbClr val="0000FF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ru-RU" u="sng">
              <a:hlinkClick r:id="rId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957388" y="620713"/>
            <a:ext cx="6840537" cy="4933950"/>
          </a:xfrm>
          <a:prstGeom prst="horizontalScroll">
            <a:avLst/>
          </a:prstGeom>
          <a:solidFill>
            <a:srgbClr val="43FB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18" descr="Детские и юношеские год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3020" y="1412776"/>
            <a:ext cx="2572836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749550" y="1195388"/>
            <a:ext cx="58674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ru-RU" sz="2400" b="1" i="1"/>
              <a:t>Невелико было состояние его отца – Дмитрия Григорьевича, заключавшееся в сотне десятин земли и 30 крепостных; тем не менее, он был самым видным лицом среди новгород-северских дворян как по уровню образования, так и по складу домашней жизни. Об этом, между прочим, можно судить уже по тому, что у него была хорошая библиотека, им самим составленная.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32656"/>
            <a:ext cx="66165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3300"/>
                </a:solidFill>
                <a:latin typeface="+mn-lt"/>
                <a:cs typeface="+mn-cs"/>
              </a:rPr>
              <a:t>Детство К. Д. Ушинского</a:t>
            </a:r>
            <a:endParaRPr lang="ru-RU" sz="4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323850" y="836613"/>
            <a:ext cx="7200900" cy="4608512"/>
          </a:xfrm>
          <a:prstGeom prst="horizontalScroll">
            <a:avLst/>
          </a:prstGeom>
          <a:solidFill>
            <a:srgbClr val="43FB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260648"/>
            <a:ext cx="66165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3300"/>
                </a:solidFill>
                <a:latin typeface="+mn-lt"/>
                <a:cs typeface="+mn-cs"/>
              </a:rPr>
              <a:t>Детство К. Д. Ушинского</a:t>
            </a:r>
            <a:endParaRPr lang="ru-RU" sz="4400" dirty="0">
              <a:latin typeface="+mn-lt"/>
              <a:cs typeface="+mn-cs"/>
            </a:endParaRPr>
          </a:p>
        </p:txBody>
      </p:sp>
      <p:pic>
        <p:nvPicPr>
          <p:cNvPr id="7" name="Picture 19" descr="ма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588224" y="1196752"/>
            <a:ext cx="2268909" cy="30600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879475" y="1557338"/>
            <a:ext cx="66246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Мама Константина Дмитриевича, </a:t>
            </a:r>
          </a:p>
          <a:p>
            <a:r>
              <a:rPr lang="ru-RU" sz="2400" b="1" i="1"/>
              <a:t>Любовь Степановна,  сама руководила первоначальными его занятиями и </a:t>
            </a:r>
          </a:p>
          <a:p>
            <a:r>
              <a:rPr lang="ru-RU" sz="2400" b="1" i="1"/>
              <a:t>сумела вложить при этом в сына замечательно прочные задатки именно воспитывающего обучения, дав ему прекрасное направление в этом отношении, пробудив в нем любознательность и пытливость, любовь к чтению.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2124075" y="981075"/>
            <a:ext cx="6210300" cy="4535488"/>
          </a:xfrm>
          <a:prstGeom prst="horizontalScroll">
            <a:avLst/>
          </a:prstGeom>
          <a:solidFill>
            <a:srgbClr val="43FB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3276600" y="1181100"/>
            <a:ext cx="5543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i="1"/>
              <a:t> </a:t>
            </a:r>
            <a:endParaRPr lang="ru-RU" sz="2400" b="1" i="1"/>
          </a:p>
        </p:txBody>
      </p:sp>
      <p:pic>
        <p:nvPicPr>
          <p:cNvPr id="6" name="Picture 24" descr="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019" y="764704"/>
            <a:ext cx="2769178" cy="27363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916238" y="1725613"/>
            <a:ext cx="53467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 algn="just"/>
            <a:r>
              <a:rPr lang="ru-RU" sz="2400" b="1" i="1"/>
              <a:t>      К. Д. Ушинский учился в Новгород-Северской гимназии, где был примерным учеником, много читал, часто был инициатором диспутов на различные темы, не мог терпеть подхалимства среди учеников, несправедливости некоторых учителей.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379983"/>
            <a:ext cx="37458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3300"/>
                </a:solidFill>
                <a:latin typeface="+mn-lt"/>
                <a:cs typeface="+mn-cs"/>
              </a:rPr>
              <a:t>Детские годы</a:t>
            </a:r>
            <a:endParaRPr lang="ru-RU" sz="4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901825" y="3932238"/>
            <a:ext cx="5407025" cy="2665412"/>
          </a:xfrm>
          <a:prstGeom prst="horizontalScroll">
            <a:avLst/>
          </a:prstGeom>
          <a:solidFill>
            <a:srgbClr val="43FB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3276600" y="1181100"/>
            <a:ext cx="5543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i="1"/>
              <a:t> </a:t>
            </a:r>
            <a:endParaRPr lang="ru-RU" sz="2400" b="1" i="1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95513" y="4365625"/>
            <a:ext cx="50403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 algn="just"/>
            <a:r>
              <a:rPr lang="ru-RU" sz="2400" b="1" i="1"/>
              <a:t>После окончания гимназии Ушинский  поступил в Московский университет на юридический факультет, который блестяще закончил в 1844 году.</a:t>
            </a:r>
          </a:p>
          <a:p>
            <a:pPr indent="357188" algn="just"/>
            <a:endParaRPr lang="ru-RU" sz="2400" b="1" i="1"/>
          </a:p>
        </p:txBody>
      </p:sp>
      <p:pic>
        <p:nvPicPr>
          <p:cNvPr id="7" name="Picture 7" descr="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661" y="949578"/>
            <a:ext cx="2475344" cy="30988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Московский университ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93502"/>
            <a:ext cx="5095746" cy="2882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2369" y="174649"/>
            <a:ext cx="52164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3300"/>
                </a:solidFill>
                <a:latin typeface="+mn-lt"/>
                <a:cs typeface="+mn-cs"/>
              </a:rPr>
              <a:t>Студенческие  годы</a:t>
            </a:r>
            <a:endParaRPr lang="ru-RU" sz="4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2124075" y="765175"/>
            <a:ext cx="6210300" cy="4751388"/>
          </a:xfrm>
          <a:prstGeom prst="horizontalScroll">
            <a:avLst/>
          </a:prstGeom>
          <a:solidFill>
            <a:srgbClr val="43FB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3276600" y="1181100"/>
            <a:ext cx="5543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i="1"/>
              <a:t> </a:t>
            </a:r>
            <a:endParaRPr lang="ru-RU" sz="2400" b="1" i="1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936875" y="1550988"/>
            <a:ext cx="53451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Clr>
                <a:srgbClr val="D63E32"/>
              </a:buClr>
              <a:buFont typeface="Wingdings" pitchFamily="2" charset="2"/>
              <a:buChar char="v"/>
            </a:pPr>
            <a:r>
              <a:rPr lang="ru-RU" sz="2400" b="1" i="1"/>
              <a:t>Преподаватель в Ярославском юридическом лицее</a:t>
            </a:r>
          </a:p>
          <a:p>
            <a:pPr marL="342900" indent="-342900" algn="just">
              <a:buClr>
                <a:srgbClr val="D63E32"/>
              </a:buClr>
              <a:buFont typeface="Wingdings" pitchFamily="2" charset="2"/>
              <a:buChar char="v"/>
            </a:pPr>
            <a:r>
              <a:rPr lang="ru-RU" sz="2400" b="1" i="1"/>
              <a:t>Мелкий чиновник в Министерстве внутренних дел</a:t>
            </a:r>
          </a:p>
          <a:p>
            <a:pPr marL="342900" indent="-342900" algn="just">
              <a:buClr>
                <a:srgbClr val="D63E32"/>
              </a:buClr>
              <a:buFont typeface="Wingdings" pitchFamily="2" charset="2"/>
              <a:buChar char="v"/>
            </a:pPr>
            <a:r>
              <a:rPr lang="ru-RU" sz="2400" b="1" i="1"/>
              <a:t>Преподаватель и инспектор Гатчинского сиротского института</a:t>
            </a:r>
          </a:p>
          <a:p>
            <a:pPr marL="342900" indent="-342900" algn="just">
              <a:buClr>
                <a:srgbClr val="D63E32"/>
              </a:buClr>
              <a:buFont typeface="Wingdings" pitchFamily="2" charset="2"/>
              <a:buChar char="v"/>
            </a:pPr>
            <a:r>
              <a:rPr lang="ru-RU" sz="2400" b="1" i="1"/>
              <a:t>Инспектор классов Смольного института</a:t>
            </a:r>
          </a:p>
        </p:txBody>
      </p:sp>
      <p:pic>
        <p:nvPicPr>
          <p:cNvPr id="7" name="Содержимое 6" descr="портрет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536" y="908720"/>
            <a:ext cx="2460958" cy="3526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26015" y="219234"/>
            <a:ext cx="6305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3300"/>
                </a:solidFill>
                <a:latin typeface="+mn-lt"/>
                <a:cs typeface="+mn-cs"/>
              </a:rPr>
              <a:t>Трудовая деятельность</a:t>
            </a:r>
            <a:endParaRPr lang="ru-RU" sz="4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908175" y="2636838"/>
            <a:ext cx="5400675" cy="3762375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936875" y="1054100"/>
            <a:ext cx="5738813" cy="1366838"/>
          </a:xfrm>
          <a:prstGeom prst="horizontalScroll">
            <a:avLst/>
          </a:prstGeom>
          <a:solidFill>
            <a:srgbClr val="43FB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8" name="Прямоугольник 2"/>
          <p:cNvSpPr>
            <a:spLocks noChangeArrowheads="1"/>
          </p:cNvSpPr>
          <p:nvPr/>
        </p:nvSpPr>
        <p:spPr bwMode="auto">
          <a:xfrm>
            <a:off x="3276600" y="1181100"/>
            <a:ext cx="5543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i="1"/>
              <a:t> </a:t>
            </a:r>
            <a:endParaRPr lang="ru-RU" sz="2400" b="1" i="1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133725" y="1322388"/>
            <a:ext cx="53451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D63E32"/>
              </a:buClr>
            </a:pPr>
            <a:r>
              <a:rPr lang="ru-RU" sz="2400" b="1" i="1"/>
              <a:t>Посетил Швейцарию, Германию, Францию, Бельгию и Италию.</a:t>
            </a:r>
          </a:p>
        </p:txBody>
      </p:sp>
      <p:pic>
        <p:nvPicPr>
          <p:cNvPr id="7" name="Содержимое 6" descr="портрет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528" y="944725"/>
            <a:ext cx="2060513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26015" y="219234"/>
            <a:ext cx="6305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3300"/>
                </a:solidFill>
                <a:latin typeface="+mn-lt"/>
                <a:cs typeface="+mn-cs"/>
              </a:rPr>
              <a:t>Трудовая деятельность</a:t>
            </a:r>
            <a:endParaRPr lang="ru-RU" sz="4400" dirty="0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268538" y="2638425"/>
            <a:ext cx="5138737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Monotype Corsiva" pitchFamily="66" charset="0"/>
              </a:rPr>
              <a:t>Минута грусти</a:t>
            </a:r>
          </a:p>
          <a:p>
            <a:r>
              <a:rPr lang="ru-RU" sz="2400" b="1" i="1">
                <a:latin typeface="Monotype Corsiva" pitchFamily="66" charset="0"/>
              </a:rPr>
              <a:t>Скиталец невольный средь теплых полей,</a:t>
            </a:r>
          </a:p>
          <a:p>
            <a:r>
              <a:rPr lang="ru-RU" sz="2400" b="1" i="1">
                <a:latin typeface="Monotype Corsiva" pitchFamily="66" charset="0"/>
              </a:rPr>
              <a:t>Грущу я по Родине хладной  моей:                                           По нашим глубоким снегам,</a:t>
            </a:r>
          </a:p>
          <a:p>
            <a:r>
              <a:rPr lang="ru-RU" sz="2400" b="1" i="1">
                <a:latin typeface="Monotype Corsiva" pitchFamily="66" charset="0"/>
              </a:rPr>
              <a:t>По нашим сосновым лесам,</a:t>
            </a:r>
          </a:p>
          <a:p>
            <a:r>
              <a:rPr lang="ru-RU" sz="2400" b="1" i="1">
                <a:latin typeface="Monotype Corsiva" pitchFamily="66" charset="0"/>
              </a:rPr>
              <a:t>Прекрасно здесь море и горы чудесны,</a:t>
            </a:r>
          </a:p>
          <a:p>
            <a:r>
              <a:rPr lang="ru-RU" sz="2400" b="1" i="1">
                <a:latin typeface="Monotype Corsiva" pitchFamily="66" charset="0"/>
              </a:rPr>
              <a:t>И свет здесь прекрасен небесный,</a:t>
            </a:r>
          </a:p>
          <a:p>
            <a:r>
              <a:rPr lang="ru-RU" sz="2400" b="1" i="1">
                <a:latin typeface="Monotype Corsiva" pitchFamily="66" charset="0"/>
              </a:rPr>
              <a:t>Природа ж куда хороша!</a:t>
            </a:r>
          </a:p>
          <a:p>
            <a:r>
              <a:rPr lang="ru-RU" sz="2400" b="1" i="1">
                <a:latin typeface="Monotype Corsiva" pitchFamily="66" charset="0"/>
              </a:rPr>
              <a:t>Но стонет и ноет степная душа!</a:t>
            </a:r>
          </a:p>
          <a:p>
            <a:r>
              <a:rPr lang="ru-RU" sz="2400" b="1" i="1">
                <a:latin typeface="Monotype Corsiva" pitchFamily="66" charset="0"/>
              </a:rPr>
              <a:t>              </a:t>
            </a:r>
            <a:r>
              <a:rPr lang="ru-RU" i="1"/>
              <a:t>Стих, написанный за границей.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9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763713" y="2073275"/>
            <a:ext cx="6192837" cy="3587750"/>
          </a:xfrm>
          <a:prstGeom prst="horizontalScroll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38" name="Picture 2" descr="http://t0.gstatic.com/images?q=tbn:ANd9GcTVGsnxY7aQhAl29bPUwJ7Kud4w9jdo6ekOmgUnyAXj2ONMax0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886522"/>
            <a:ext cx="3168352" cy="2373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200" y="248286"/>
            <a:ext cx="83031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9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3300"/>
                </a:solidFill>
                <a:latin typeface="+mn-lt"/>
                <a:cs typeface="+mn-cs"/>
              </a:rPr>
              <a:t>Исследовательская  деятельность</a:t>
            </a:r>
            <a:endParaRPr lang="ru-RU" sz="3900" dirty="0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36800" y="2805113"/>
            <a:ext cx="55848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D63E32"/>
              </a:buClr>
            </a:pPr>
            <a:r>
              <a:rPr lang="ru-RU" sz="2400" b="1" i="1"/>
              <a:t>Главный труд жизни, именно так Ушинский понимал своё капитальное сочинение – «Человек – как предмет воспитания». Эта книга стала лучшим поводырём для любого педагога. Проводником в мире науки.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Презентация 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</Template>
  <TotalTime>449</TotalTime>
  <Words>646</Words>
  <Application>Microsoft Office PowerPoint</Application>
  <PresentationFormat>Экран (4:3)</PresentationFormat>
  <Paragraphs>76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Calibri</vt:lpstr>
      <vt:lpstr>Arial</vt:lpstr>
      <vt:lpstr>Wingdings</vt:lpstr>
      <vt:lpstr>Monotype Corsiva</vt:lpstr>
      <vt:lpstr>Презентация </vt:lpstr>
      <vt:lpstr>К. Д. Ушинский – педагог и детский писатель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К. Д. Ушинский в памяти                                   многих народов</vt:lpstr>
      <vt:lpstr>К. Д. Ушинский в памяти народов</vt:lpstr>
      <vt:lpstr>Слайд 16</vt:lpstr>
      <vt:lpstr>Плуг</vt:lpstr>
      <vt:lpstr>Земледелец </vt:lpstr>
      <vt:lpstr>Земледелец</vt:lpstr>
      <vt:lpstr>Слайд 20</vt:lpstr>
      <vt:lpstr>Слайд 21</vt:lpstr>
      <vt:lpstr>Источники иллюстраций:</vt:lpstr>
      <vt:lpstr>Источники текстовой информации: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Голобоков</cp:lastModifiedBy>
  <cp:revision>30</cp:revision>
  <dcterms:created xsi:type="dcterms:W3CDTF">2012-06-29T17:16:32Z</dcterms:created>
  <dcterms:modified xsi:type="dcterms:W3CDTF">2015-04-16T12:02:55Z</dcterms:modified>
</cp:coreProperties>
</file>