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08" r:id="rId3"/>
    <p:sldMasterId id="2147483720" r:id="rId4"/>
    <p:sldMasterId id="2147483780" r:id="rId5"/>
    <p:sldMasterId id="2147483792" r:id="rId6"/>
    <p:sldMasterId id="2147483804" r:id="rId7"/>
    <p:sldMasterId id="2147483816" r:id="rId8"/>
    <p:sldMasterId id="2147483840" r:id="rId9"/>
    <p:sldMasterId id="2147483852" r:id="rId10"/>
  </p:sldMasterIdLst>
  <p:notesMasterIdLst>
    <p:notesMasterId r:id="rId23"/>
  </p:notesMasterIdLst>
  <p:sldIdLst>
    <p:sldId id="256" r:id="rId11"/>
    <p:sldId id="267" r:id="rId12"/>
    <p:sldId id="268" r:id="rId13"/>
    <p:sldId id="282" r:id="rId14"/>
    <p:sldId id="281" r:id="rId15"/>
    <p:sldId id="278" r:id="rId16"/>
    <p:sldId id="285" r:id="rId17"/>
    <p:sldId id="276" r:id="rId18"/>
    <p:sldId id="286" r:id="rId19"/>
    <p:sldId id="275" r:id="rId20"/>
    <p:sldId id="274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60AA0-C6F7-401F-ABD2-09454AB6C051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CF9D6-46A6-48A3-BB58-B5564BF191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6991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212599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43757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824116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45317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05835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131442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257173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672600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92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274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920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7523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63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8676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6176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69465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7043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441575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338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936744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9062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61512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33218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69358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1454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63246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7401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74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888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67247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37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7643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09221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266606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78852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5305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77627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430895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155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427916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6377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34087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76951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6137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0310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12419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131651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29006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111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33305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35130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98726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19072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064735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29774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20862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316602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007743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54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3736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29132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921920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959985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1641453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19636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81807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35716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021939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787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373636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38989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5822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63028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8285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22978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622012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73164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766087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353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74507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2868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51793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262493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8262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4962172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359232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65873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3365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0827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155530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86735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988507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4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86228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166000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78974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61233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422326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338570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6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6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678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6073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8/30/2016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567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513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37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87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789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86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24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439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gosreestr.ru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Проектирование АОП НОО,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как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инструмент достижения образовательных результатов 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для обучающихся с ОВЗ в начальной школе в условиях инклюзивного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образования</a:t>
            </a:r>
            <a:b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</a:br>
            <a:r>
              <a:rPr lang="en-US" sz="4800" b="1" u="sng" dirty="0" smtClean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http</a:t>
            </a:r>
            <a:r>
              <a:rPr lang="ru-RU" sz="4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://</a:t>
            </a:r>
            <a:r>
              <a:rPr lang="en-US" sz="4800" b="1" u="sng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fgosreestr</a:t>
            </a:r>
            <a:r>
              <a:rPr lang="ru-RU" sz="4800" b="1" u="sng" dirty="0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.</a:t>
            </a:r>
            <a:r>
              <a:rPr lang="en-US" sz="4800" b="1" u="sng" dirty="0" err="1">
                <a:solidFill>
                  <a:srgbClr val="000000"/>
                </a:solidFill>
                <a:latin typeface="Times New Roman" pitchFamily="18" charset="0"/>
                <a:ea typeface="+mn-ea"/>
                <a:cs typeface="Times New Roman" pitchFamily="18" charset="0"/>
                <a:hlinkClick r:id="rId2"/>
              </a:rPr>
              <a:t>ru</a:t>
            </a:r>
            <a:r>
              <a:rPr lang="ru-RU" sz="4800" b="1" dirty="0">
                <a:solidFill>
                  <a:srgbClr val="99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4800" b="1" dirty="0">
                <a:solidFill>
                  <a:srgbClr val="990000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7337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bramenkons\Desktop\Безымянный 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16" y="188640"/>
            <a:ext cx="8811580" cy="64320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2828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bramenkons\Desktop\Безымянный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863588" cy="60109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156664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bramenkons\Desktop\Безымянный 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46" y="476672"/>
            <a:ext cx="8455026" cy="41481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62802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Региональные документы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Хабаровского края от 05июня 2012 г. № 177-пр «О государственной программе Хабаровского края "Развитие образования в Хабаровском крае" 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Постановление Правительства Хабаровского края от 03мая 2015 г.  № 124-пр «Об утверждении Порядка регламентации и оформления отношений краевой государственной или муниципальной образовательной организации и родителей (законных представителей) обучающихся, нуждающихся в длительном лечении, а также обучающихся-инвалидов в части организации обучения по основным общеобразовательным программам на дому или в медицинских организациях»</a:t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 Постановление Правительства Хабаровского края от 30декабря 2015 г. № 491-рп « Об утверждении государственной программы Хабаровского края «Доступная среда» на 2016-2020годы»</a:t>
            </a:r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569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97" y="188916"/>
            <a:ext cx="8713787" cy="6480175"/>
          </a:xfrm>
        </p:spPr>
        <p:txBody>
          <a:bodyPr/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ru-RU" altLang="ru-RU" sz="2800" b="1" u="sng" dirty="0" smtClean="0">
                <a:latin typeface="Times New Roman" pitchFamily="18" charset="0"/>
              </a:rPr>
              <a:t>Новые локальные нормативные акты: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Договор образовательного учреждения с родителями (законными представителями) обучающихся;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взаимодействии с родительской общественностью ОО;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 образования обучающихся с умственной отсталостью (1 и 2 варианты) /АОП  образования обучающихся ОВЗ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рабочих программах  отдельных учебных предметов и курсов внеурочной деятельности в ОО.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внеурочной деятельности в ОО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внутришкольном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контроле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медико-психолого-педагогическом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консилиуме.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об обучении по СИПР обучающихся с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умст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отст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(2 вариант)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коррекционной работы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оценки личностных результатов обучения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формирования БУД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Рабочие программы учебных дисциплин и коррекционных курсов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Договор о сотрудничестве общеобразовательного учреждения и учреждений дополнительного образования детей;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 группе продленного дня («школе полного дня»);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Положение об оказании платных дополнительных образовательных услуг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ru-RU" altLang="ru-RU" sz="1900" dirty="0" smtClean="0"/>
          </a:p>
        </p:txBody>
      </p:sp>
    </p:spTree>
    <p:extLst>
      <p:ext uri="{BB962C8B-B14F-4D97-AF65-F5344CB8AC3E}">
        <p14:creationId xmlns="" xmlns:p14="http://schemas.microsoft.com/office/powerpoint/2010/main" val="2128426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образовательной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в рамках преподавания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или 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иного предмета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подбор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временных рамок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или иных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учебной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или иных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технологических приемов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или иных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дидактических материалов.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985345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228600"/>
            <a:ext cx="7086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800" b="1" u="sng" kern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адаптированной  образовательной программы</a:t>
            </a:r>
            <a:endParaRPr lang="ru-RU" sz="2800" u="sng" kern="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92696"/>
            <a:ext cx="8892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  <a:defRPr/>
            </a:pPr>
            <a:endParaRPr lang="ru-RU" altLang="ru-RU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Титульный лист программы с указанием наименования учреждения, назначение программы, срок реализации,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адресность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программы (фамилия, имя обучающегося, год обучения), гриф утверждения руководителем, согласование с родителями и председателем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школы, указанием специалиста, который является ответственным за реализацию индивидуальной образовательной программы. </a:t>
            </a: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с учетом особых образовательных потребностей обучающегося ( на 1 чел) с ОВЗ;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«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среды.</a:t>
            </a:r>
            <a:endParaRPr lang="ru-RU" altLang="ru-RU" sz="20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 программы изучаемых предметов: рабочая программа, расписание….</a:t>
            </a: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учебный план</a:t>
            </a:r>
          </a:p>
          <a:p>
            <a:pPr marL="108000" lvl="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индивидуально-коррекционных занятий (</a:t>
            </a:r>
            <a:r>
              <a:rPr lang="ru-RU" altLang="ru-RU" sz="2000" kern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логопед, дефектолог, педагог-психолог</a:t>
            </a: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altLang="ru-RU" sz="2000" kern="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 социальной адаптации детей с ОВЗ</a:t>
            </a: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достижений обучающегося, в котором конкретно сформулированы результаты реализации программы на уровне динамики показателей психического и психологического развития обучающегося</a:t>
            </a:r>
          </a:p>
          <a:p>
            <a:pPr marL="108000" indent="-108000" eaLnBrk="0" fontAlgn="base" hangingPunct="0">
              <a:spcAft>
                <a:spcPct val="0"/>
              </a:spcAft>
              <a:buFont typeface="Arial" charset="0"/>
              <a:buAutoNum type="arabicPeriod"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и рекомендации.</a:t>
            </a:r>
            <a:endParaRPr lang="ru-RU" altLang="ru-RU" sz="2000" kern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407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04664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52" y="392088"/>
            <a:ext cx="8464119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индивидуального образовательного плана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Общие сведения о ребенке и семье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рекомендации ПМПК,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специалисты сопровождения, цели на период, режим пребывания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ОУ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Создание «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безбарьерной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освоения образовательной программы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задачи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предметным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областям, формы организации учебной деятельности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</a:t>
            </a:r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достижений!!!</a:t>
            </a:r>
            <a:endParaRPr lang="ru-RU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план в данном разделе </a:t>
            </a:r>
            <a:r>
              <a:rPr lang="ru-RU" b="1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касается </a:t>
            </a:r>
            <a:r>
              <a:rPr lang="ru-RU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тех предметных областей,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освоении которых ребенок с </a:t>
            </a:r>
            <a:r>
              <a:rPr lang="ru-RU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 может </a:t>
            </a:r>
            <a:r>
              <a:rPr lang="ru-RU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испытывать реальные трудности</a:t>
            </a:r>
            <a:r>
              <a:rPr lang="ru-RU" i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формулировки задач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опираться на знание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 результатов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звучать так: научить читать слоги с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гласными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буквами…; научить соотносить звук и соответствующую ему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букву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 таком случае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достижений будут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правильно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читает слоги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гласными …. в восьми из десяти предложенных вариантов;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умеет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соотносить звук и соответствующую ему букву и т. 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компетентности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07705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bramenkons\Desktop\Безымянный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41275"/>
            <a:ext cx="4953000" cy="6773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86152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bramenkons\Desktop\Безымянный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6688"/>
            <a:ext cx="9108504" cy="65246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6062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188640"/>
            <a:ext cx="8640960" cy="646330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</a:t>
            </a:r>
            <a:r>
              <a:rPr lang="ru-RU" sz="2800" b="1" dirty="0" smtClean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endParaRPr lang="ru-RU" sz="2800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prstClr val="black"/>
                </a:solidFill>
                <a:latin typeface="PetersburgC"/>
              </a:rPr>
              <a:t>—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 ребенка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(углубленную диагностику особенностей развития речи ребенка проводит логопед, но учитель должен иметь свое представление о том, насколько понятно (внятно) ребенок говорит, как он использует речь для общения со сверстниками и взрослыми, может ли построить связное высказывание, достаточен ли его словарный запас, может ли использовать речь для планирования и регуляции собственной деятельности);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элементарных пространственных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выше—ниже, дальше—ближе, справа—слева и т. д.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(углубленную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диагностику степени сформированности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пространственных представлений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учителю это нужно знать для понимания необходимости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пространственного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маркирования учебных материалов, рабочего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места ребенка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элементарных математических представлений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Кругозор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(общая осведомленность об окружающем мире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 «стая туч»???;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поведения ребенка в учебной ситуации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может ли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сидеть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партой, следовать фронтальной инструкции, ждать, пока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ответят одноклассники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его спросят, аккуратно обращаться с учебными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взаимодействовать с другими детьми в процессе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заданий, критично оценивать свою работу и т. д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i="1" dirty="0">
                <a:solidFill>
                  <a:prstClr val="black"/>
                </a:solidFill>
                <a:latin typeface="PetersburgC-Italic"/>
              </a:rPr>
              <a:t> </a:t>
            </a:r>
            <a:endParaRPr lang="ru-RU" sz="1600" i="1" dirty="0" smtClean="0">
              <a:solidFill>
                <a:prstClr val="black"/>
              </a:solidFill>
              <a:latin typeface="PetersburgC-Italic"/>
            </a:endParaRPr>
          </a:p>
          <a:p>
            <a:r>
              <a:rPr lang="ru-RU" sz="1600" i="1" dirty="0">
                <a:solidFill>
                  <a:srgbClr val="FF0000"/>
                </a:solidFill>
                <a:latin typeface="PetersburgC-Italic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solidFill>
                  <a:srgbClr val="FF0000"/>
                </a:solidFill>
                <a:latin typeface="PetersburgC-Italic"/>
                <a:cs typeface="Times New Roman" panose="02020603050405020304" pitchFamily="18" charset="0"/>
              </a:rPr>
              <a:t>                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Начинай же…», «Нам уже не терпится…», «Так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хочется </a:t>
            </a:r>
            <a:r>
              <a:rPr lang="ru-RU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поскорее увидеть…»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особенности поведения ребенка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степень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владение гигиеническими навыками, особенности взаимодействия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другими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и взрослыми);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характеристика деятельности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темп,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работоспособность, способы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преодоления истощения;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16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эмоционально-личностного </a:t>
            </a:r>
            <a:r>
              <a:rPr lang="ru-RU" sz="16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ребенка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его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 учебы, мотивация, адекватность эмоционального реагирования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dirty="0">
                <a:solidFill>
                  <a:prstClr val="black"/>
                </a:solidFill>
                <a:latin typeface="PetersburgC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ОВЗ не обладают моделью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психического…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умеют «расшифровывать» мимику, жесты других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02114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732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Тема Office</vt:lpstr>
      <vt:lpstr>1_Office Theme</vt:lpstr>
      <vt:lpstr>2_Тема Office</vt:lpstr>
      <vt:lpstr>3_Тема Office</vt:lpstr>
      <vt:lpstr>8_Тема Office</vt:lpstr>
      <vt:lpstr>9_Тема Office</vt:lpstr>
      <vt:lpstr>10_Тема Office</vt:lpstr>
      <vt:lpstr>11_Тема Office</vt:lpstr>
      <vt:lpstr>13_Тема Office</vt:lpstr>
      <vt:lpstr>14_Тема Office</vt:lpstr>
      <vt:lpstr>Проектирование АОП НОО,  как инструмент достижения образовательных результатов для обучающихся с ОВЗ в начальной школе в условиях инклюзивного образования http://fgosreestr.ru </vt:lpstr>
      <vt:lpstr>                    Региональные документы 1. Постановление Правительства Хабаровского края от 05июня 2012 г. № 177-пр «О государственной программе Хабаровского края "Развитие образования в Хабаровском крае"  2. Постановление Правительства Хабаровского края от 03мая 2015 г.  № 124-пр «Об утверждении Порядка регламентации и оформления отношений краевой государственной или муниципальной образовательной организации и родителей (законных представителей) обучающихся, нуждающихся в длительном лечении, а также обучающихся-инвалидов в части организации обучения по основным общеобразовательным программам на дому или в медицинских организациях» 3.  Постановление Правительства Хабаровского края от 30декабря 2015 г. № 491-рп « Об утверждении государственной программы Хабаровского края «Доступная среда» на 2016-2020годы»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Проектирование АОП НОО,  как инструмент достижения образовательных результатов для обучающихся с ОВЗ в начальной школе в условиях инклюзивного образования</dc:title>
  <dc:creator>Наталья Абраменко Станиславовна</dc:creator>
  <cp:lastModifiedBy>Наталья</cp:lastModifiedBy>
  <cp:revision>10</cp:revision>
  <dcterms:created xsi:type="dcterms:W3CDTF">2016-08-22T23:58:13Z</dcterms:created>
  <dcterms:modified xsi:type="dcterms:W3CDTF">2016-08-30T08:41:01Z</dcterms:modified>
</cp:coreProperties>
</file>